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9" r:id="rId3"/>
    <p:sldId id="275" r:id="rId4"/>
    <p:sldId id="277" r:id="rId5"/>
    <p:sldId id="278" r:id="rId6"/>
    <p:sldId id="260" r:id="rId7"/>
    <p:sldId id="258" r:id="rId8"/>
    <p:sldId id="262" r:id="rId9"/>
    <p:sldId id="263" r:id="rId10"/>
    <p:sldId id="264" r:id="rId11"/>
    <p:sldId id="261" r:id="rId12"/>
    <p:sldId id="265" r:id="rId13"/>
    <p:sldId id="269" r:id="rId14"/>
    <p:sldId id="270" r:id="rId15"/>
    <p:sldId id="268" r:id="rId16"/>
    <p:sldId id="271" r:id="rId17"/>
    <p:sldId id="267" r:id="rId18"/>
    <p:sldId id="257" r:id="rId19"/>
    <p:sldId id="266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34"/>
    <p:restoredTop sz="74377"/>
  </p:normalViewPr>
  <p:slideViewPr>
    <p:cSldViewPr snapToGrid="0" snapToObjects="1">
      <p:cViewPr>
        <p:scale>
          <a:sx n="66" d="100"/>
          <a:sy n="66" d="100"/>
        </p:scale>
        <p:origin x="111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-hospital is really scary, nurses and doctors coming in and out</a:t>
            </a:r>
          </a:p>
          <a:p>
            <a:r>
              <a:rPr lang="en-US">
                <a:cs typeface="Calibri"/>
              </a:rPr>
              <a:t>-stressful for stroke patients</a:t>
            </a:r>
          </a:p>
          <a:p>
            <a:r>
              <a:rPr lang="en-US">
                <a:cs typeface="Calibri"/>
              </a:rPr>
              <a:t>- stroke occurs when blood flow to certain part of brain is cut off</a:t>
            </a:r>
          </a:p>
          <a:p>
            <a:r>
              <a:rPr lang="en-US">
                <a:cs typeface="Calibri"/>
              </a:rPr>
              <a:t>- every hospital room is equipped with patient-to-nurse call bell system that alleviates stress </a:t>
            </a:r>
          </a:p>
          <a:p>
            <a:r>
              <a:rPr lang="en-US">
                <a:cs typeface="Calibri"/>
              </a:rPr>
              <a:t>- unfortunately, stroke patients with these disabilities have trouble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2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fc03a63b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fc03a63b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89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First call bell- incorporated into TV remote- red button alerts nurse</a:t>
            </a:r>
          </a:p>
          <a:p>
            <a:r>
              <a:rPr lang="en-US" dirty="0">
                <a:cs typeface="Calibri"/>
              </a:rPr>
              <a:t>Mainly for patients with intact </a:t>
            </a:r>
            <a:r>
              <a:rPr lang="en-US" dirty="0" err="1">
                <a:cs typeface="Calibri"/>
              </a:rPr>
              <a:t>cognittive</a:t>
            </a:r>
            <a:r>
              <a:rPr lang="en-US" dirty="0">
                <a:cs typeface="Calibri"/>
              </a:rPr>
              <a:t> and motor skills- however, it can be hard to differentiate for blind patients</a:t>
            </a:r>
          </a:p>
          <a:p>
            <a:r>
              <a:rPr lang="en-US" dirty="0">
                <a:cs typeface="Calibri"/>
              </a:rPr>
              <a:t>They already have some adapted call bells in place for </a:t>
            </a:r>
            <a:r>
              <a:rPr lang="en-US" dirty="0" err="1">
                <a:cs typeface="Calibri"/>
              </a:rPr>
              <a:t>ppl</a:t>
            </a:r>
            <a:r>
              <a:rPr lang="en-US" dirty="0">
                <a:cs typeface="Calibri"/>
              </a:rPr>
              <a:t> with limited hand mobility </a:t>
            </a:r>
          </a:p>
          <a:p>
            <a:r>
              <a:rPr lang="en-US" dirty="0">
                <a:cs typeface="Calibri"/>
              </a:rPr>
              <a:t>Second is single-push call bell which is easier to grip and use. Only problem is no place to keep it</a:t>
            </a:r>
          </a:p>
          <a:p>
            <a:r>
              <a:rPr lang="en-US" dirty="0">
                <a:cs typeface="Calibri"/>
              </a:rPr>
              <a:t>Third is for people with least dexterity. </a:t>
            </a:r>
            <a:r>
              <a:rPr lang="en-US" dirty="0" smtClean="0"/>
              <a:t>Patients </a:t>
            </a:r>
            <a:r>
              <a:rPr lang="en-US" dirty="0"/>
              <a:t>can push this button with their palm with very little force. For that reason, it tends to be extremely sensitive.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call bell that is activated when patients rest their hand on it for 5 seconds. It is clearly labeled, and will be labeled with brail for visually impaired patients.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</a:t>
            </a:r>
            <a:r>
              <a:rPr lang="en-US" b="0" i="0" u="none" strike="noStrike" kern="1200">
                <a:effectLst/>
              </a:rPr>
              <a:t>call bell </a:t>
            </a:r>
            <a:r>
              <a:rPr lang="en-US"/>
              <a:t>that is activated when patients rest their </a:t>
            </a:r>
            <a:r>
              <a:rPr lang="en-US" b="0" i="0" u="none" strike="noStrike" kern="1200">
                <a:effectLst/>
              </a:rPr>
              <a:t>hand </a:t>
            </a:r>
            <a:r>
              <a:rPr lang="en-US"/>
              <a:t>on it </a:t>
            </a:r>
            <a:r>
              <a:rPr lang="en-US" b="0" i="0" u="none" strike="noStrike" kern="1200">
                <a:effectLst/>
              </a:rPr>
              <a:t>for 5 seconds</a:t>
            </a:r>
            <a:r>
              <a:rPr lang="en-US"/>
              <a:t>. It is clearly labeled with the word NURSE and a pitture,</a:t>
            </a:r>
            <a:r>
              <a:rPr lang="en-US" b="0" i="0" u="none" strike="noStrike" kern="1200">
                <a:effectLst/>
              </a:rPr>
              <a:t> and </a:t>
            </a:r>
            <a:r>
              <a:rPr lang="en-US"/>
              <a:t>will </a:t>
            </a:r>
            <a:r>
              <a:rPr lang="en-US" b="0" i="0" u="none" strike="noStrike" kern="1200">
                <a:effectLst/>
              </a:rPr>
              <a:t>be </a:t>
            </a:r>
            <a:r>
              <a:rPr lang="en-US"/>
              <a:t>labeled </a:t>
            </a:r>
            <a:r>
              <a:rPr lang="en-US" b="0" i="0" u="none" strike="noStrike" kern="1200">
                <a:effectLst/>
              </a:rPr>
              <a:t>with </a:t>
            </a:r>
            <a:r>
              <a:rPr lang="en-US"/>
              <a:t>brail for visually impaired patients</a:t>
            </a:r>
            <a:r>
              <a:rPr lang="en-US" b="0" i="0" u="none" strike="noStrike" kern="1200">
                <a:effectLst/>
              </a:rPr>
              <a:t>.</a:t>
            </a:r>
            <a:r>
              <a:rPr lang="en-US"/>
              <a:t> 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5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9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60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5" Type="http://schemas.openxmlformats.org/officeDocument/2006/relationships/image" Target="../media/image24.png"/><Relationship Id="rId6" Type="http://schemas.microsoft.com/office/2007/relationships/hdphoto" Target="../media/hdphoto2.wdp"/><Relationship Id="rId7" Type="http://schemas.openxmlformats.org/officeDocument/2006/relationships/image" Target="../media/image25.png"/><Relationship Id="rId8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019FDE4-88FB-7C4A-805C-3D9E8E619E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4</a:t>
            </a:r>
          </a:p>
        </p:txBody>
      </p:sp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1682" y="643467"/>
            <a:ext cx="12203681" cy="744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5DA6156-484D-754E-9D12-44FA1F4A06E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+mn-lt"/>
              </a:rPr>
              <a:t>Objectives: Battery v Main Wall Power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" y="1924334"/>
            <a:ext cx="11840084" cy="28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4978400"/>
            <a:ext cx="10424160" cy="1370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6840BA7-E726-854A-8D30-0F0C15915B4C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5</a:t>
            </a:r>
          </a:p>
        </p:txBody>
      </p:sp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38200" y="1825625"/>
            <a:ext cx="10515600" cy="22143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-282633"/>
            <a:ext cx="12192000" cy="17955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Objectives: Bluetooth and Wi-fi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hospital currently..</a:t>
            </a:r>
          </a:p>
          <a:p>
            <a:pPr marL="0" indent="0" algn="r">
              <a:buNone/>
            </a:pPr>
            <a:r>
              <a:rPr lang="en-US" b="1" i="1" dirty="0"/>
              <a:t>“[uses] analytics tools and other third party technologies </a:t>
            </a:r>
            <a:r>
              <a:rPr lang="is-IS" b="1" i="1" dirty="0"/>
              <a:t>…</a:t>
            </a:r>
            <a:r>
              <a:rPr lang="en-US" b="1" i="1" dirty="0"/>
              <a:t> to collect non-individual information in the form of various usage and user metrics when the user employs these services.”</a:t>
            </a:r>
          </a:p>
          <a:p>
            <a:pPr algn="r">
              <a:buFontTx/>
              <a:buChar char="-"/>
            </a:pPr>
            <a:r>
              <a:rPr lang="en-US" sz="2000" dirty="0"/>
              <a:t>Duke Health Notice of Privacy Practices</a:t>
            </a:r>
          </a:p>
          <a:p>
            <a:pPr algn="r">
              <a:buFontTx/>
              <a:buChar char="-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/>
              <a:t>Our device does not generate </a:t>
            </a:r>
            <a:r>
              <a:rPr lang="en-US" i="1" dirty="0"/>
              <a:t>protected health information </a:t>
            </a:r>
            <a:r>
              <a:rPr lang="en-US" dirty="0"/>
              <a:t>as defined in HIPAA Part 164 Security and Privacy Subpart 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CFB287-6C71-664C-A1B6-57ECF6C6F6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82633"/>
            <a:ext cx="12192000" cy="17955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</a:t>
            </a:r>
            <a:r>
              <a:rPr lang="en-US" dirty="0" smtClean="0"/>
              <a:t>administrative </a:t>
            </a:r>
            <a:r>
              <a:rPr lang="en-US" dirty="0"/>
              <a:t>(office processes and policies), </a:t>
            </a:r>
            <a:r>
              <a:rPr lang="en-US" dirty="0" smtClean="0"/>
              <a:t>physical </a:t>
            </a:r>
            <a:r>
              <a:rPr lang="en-US" dirty="0"/>
              <a:t>(security lock) and </a:t>
            </a:r>
            <a:r>
              <a:rPr lang="en-US" dirty="0" smtClean="0"/>
              <a:t>technical </a:t>
            </a:r>
            <a:r>
              <a:rPr lang="en-US" dirty="0"/>
              <a:t>(encryption, securing WLAN traffic) </a:t>
            </a:r>
            <a:r>
              <a:rPr lang="en-US" dirty="0" smtClean="0"/>
              <a:t>requirements</a:t>
            </a:r>
            <a:r>
              <a:rPr lang="en-US" dirty="0"/>
              <a:t>.</a:t>
            </a:r>
          </a:p>
          <a:p>
            <a:r>
              <a:rPr lang="en-US" dirty="0"/>
              <a:t>Bluetooth Security: </a:t>
            </a:r>
            <a:endParaRPr lang="en-US" dirty="0" smtClean="0"/>
          </a:p>
          <a:p>
            <a:pPr lvl="1"/>
            <a:r>
              <a:rPr lang="en-US" dirty="0" smtClean="0"/>
              <a:t>Provides </a:t>
            </a:r>
            <a:r>
              <a:rPr lang="en-US" dirty="0"/>
              <a:t>128-bit SAFER+ encryption and </a:t>
            </a:r>
            <a:r>
              <a:rPr lang="en-US" dirty="0" smtClean="0"/>
              <a:t>authentication.</a:t>
            </a:r>
          </a:p>
          <a:p>
            <a:pPr lvl="1"/>
            <a:r>
              <a:rPr lang="en-US" dirty="0" smtClean="0"/>
              <a:t>Access control available via c</a:t>
            </a:r>
            <a:r>
              <a:rPr lang="en-US" dirty="0" smtClean="0"/>
              <a:t>ontrollable </a:t>
            </a:r>
            <a:r>
              <a:rPr lang="en-US" dirty="0"/>
              <a:t>discovery and connection </a:t>
            </a:r>
            <a:r>
              <a:rPr lang="en-US" dirty="0" smtClean="0"/>
              <a:t>modes.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582992D-C2E5-4341-858F-1D3500937FD2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  <p:sp>
        <p:nvSpPr>
          <p:cNvPr id="8" name="AutoShape 4" descr="mage result for wifi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0" name="Picture 6" descr="mage result for wifi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123" y="1647853"/>
            <a:ext cx="3350029" cy="22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ated image"/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1309" y="2477193"/>
            <a:ext cx="7300085" cy="53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82633"/>
            <a:ext cx="12192000" cy="17955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</a:t>
            </a:r>
            <a:r>
              <a:rPr lang="en-US" dirty="0" smtClean="0"/>
              <a:t>administrative </a:t>
            </a:r>
            <a:r>
              <a:rPr lang="en-US" dirty="0"/>
              <a:t>(office processes and policies), </a:t>
            </a:r>
            <a:r>
              <a:rPr lang="en-US" dirty="0" smtClean="0"/>
              <a:t>physical </a:t>
            </a:r>
            <a:r>
              <a:rPr lang="en-US" dirty="0"/>
              <a:t>(security lock) and </a:t>
            </a:r>
            <a:r>
              <a:rPr lang="en-US" dirty="0" smtClean="0"/>
              <a:t>technical </a:t>
            </a:r>
            <a:r>
              <a:rPr lang="en-US" dirty="0"/>
              <a:t>(encryption, securing WLAN traffic) </a:t>
            </a:r>
            <a:r>
              <a:rPr lang="en-US" dirty="0" smtClean="0"/>
              <a:t>requirements</a:t>
            </a:r>
            <a:r>
              <a:rPr lang="en-US" dirty="0"/>
              <a:t>.</a:t>
            </a:r>
          </a:p>
          <a:p>
            <a:r>
              <a:rPr lang="en-US" dirty="0">
                <a:ln>
                  <a:solidFill>
                    <a:schemeClr val="accent6"/>
                  </a:solidFill>
                </a:ln>
              </a:rPr>
              <a:t>Bluetooth </a:t>
            </a:r>
            <a:r>
              <a:rPr lang="en-US" dirty="0" smtClean="0"/>
              <a:t>Security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Provides 128-bit SAFER+ encryption and authentication.</a:t>
            </a:r>
          </a:p>
          <a:p>
            <a:pPr lvl="1"/>
            <a:r>
              <a:rPr lang="en-US" dirty="0"/>
              <a:t>Access control available via controllable discovery and connection modes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CC8E48-2AB9-7A41-B4A8-964794AC964A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  <p:pic>
        <p:nvPicPr>
          <p:cNvPr id="6" name="Picture 8" descr="elated image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1309" y="2477193"/>
            <a:ext cx="7300085" cy="53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wifi"/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123" y="1647853"/>
            <a:ext cx="3350029" cy="22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697" y="1747947"/>
            <a:ext cx="59166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890E16-D545-F849-962C-B8D5181C81B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E56F80E9-F3EA-B147-A214-1E98E6B0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1" t="25393" r="66773" b="60309"/>
          <a:stretch/>
        </p:blipFill>
        <p:spPr>
          <a:xfrm>
            <a:off x="8183831" y="1437171"/>
            <a:ext cx="2211783" cy="2290186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E56F80E9-F3EA-B147-A214-1E98E6B0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60" t="43659" r="5396" b="39435"/>
          <a:stretch/>
        </p:blipFill>
        <p:spPr>
          <a:xfrm>
            <a:off x="8083608" y="3923616"/>
            <a:ext cx="2412228" cy="23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Prototyping Objectives: CAD Modeling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3" y="1690688"/>
            <a:ext cx="6079689" cy="4514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2337" y="1199050"/>
            <a:ext cx="5599663" cy="144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- No longer detachable</a:t>
            </a:r>
          </a:p>
          <a:p>
            <a:r>
              <a:rPr lang="en-US" sz="3600" dirty="0">
                <a:solidFill>
                  <a:schemeClr val="tx1"/>
                </a:solidFill>
              </a:rPr>
              <a:t>- Flexible clamp- gooseneck: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04" y="2643447"/>
            <a:ext cx="3551349" cy="3561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3C45B1-962F-B04F-A0A6-641DDA1B75F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50E5C6-CD3C-FD46-9C2F-789F0B77760D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8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-282633"/>
            <a:ext cx="2013557" cy="74814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Prototyping Objectives: Code 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8577133" y="1323350"/>
            <a:ext cx="3157600" cy="50441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38250" y="1323350"/>
            <a:ext cx="3157600" cy="50441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699433" y="1323352"/>
            <a:ext cx="3157600" cy="50441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59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latin typeface="+mn-lt"/>
              </a:rPr>
              <a:t>Our prototype: </a:t>
            </a:r>
            <a:endParaRPr b="1" dirty="0">
              <a:latin typeface="+mn-l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767" y="1536633"/>
            <a:ext cx="2917267" cy="22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99433" y="3778500"/>
            <a:ext cx="31576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Grove Reflective Infrared Sensor</a:t>
            </a:r>
            <a:endParaRPr sz="2400" b="1" dirty="0"/>
          </a:p>
          <a:p>
            <a:endParaRPr sz="2400" dirty="0"/>
          </a:p>
          <a:p>
            <a:pPr algn="ctr"/>
            <a:r>
              <a:rPr lang="en" sz="2400" dirty="0"/>
              <a:t>Reflectivity of IR light varies with distance of reflecting surface. </a:t>
            </a:r>
            <a:endParaRPr sz="2400" dirty="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43" b="97832" l="484" r="97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250" y="1323350"/>
            <a:ext cx="3157665" cy="28212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831090" y="3958166"/>
            <a:ext cx="29172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Particle Photon</a:t>
            </a:r>
            <a:endParaRPr sz="2400" b="1"/>
          </a:p>
          <a:p>
            <a:pPr algn="ctr"/>
            <a:endParaRPr sz="2400"/>
          </a:p>
          <a:p>
            <a:pPr algn="ctr"/>
            <a:r>
              <a:rPr lang="en" sz="2400"/>
              <a:t>WiFi module connected to Duke Visitor</a:t>
            </a:r>
            <a:endParaRPr sz="24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875" r="98438">
                        <a14:foregroundMark x1="19219" y1="67782" x2="19219" y2="67782"/>
                        <a14:foregroundMark x1="21250" y1="61715" x2="21250" y2="61715"/>
                        <a14:foregroundMark x1="16250" y1="39331" x2="16250" y2="39331"/>
                        <a14:foregroundMark x1="22188" y1="41423" x2="22188" y2="41423"/>
                        <a14:foregroundMark x1="22188" y1="47490" x2="22188" y2="47490"/>
                        <a14:foregroundMark x1="16250" y1="34100" x2="16250" y2="34100"/>
                        <a14:foregroundMark x1="22813" y1="34100" x2="22813" y2="34100"/>
                        <a14:foregroundMark x1="10156" y1="35983" x2="10156" y2="35983"/>
                        <a14:foregroundMark x1="11250" y1="33054" x2="11250" y2="33054"/>
                        <a14:foregroundMark x1="22031" y1="19038" x2="22031" y2="19038"/>
                        <a14:foregroundMark x1="12656" y1="16736" x2="12656" y2="16736"/>
                        <a14:foregroundMark x1="90156" y1="31172" x2="90156" y2="31172"/>
                        <a14:foregroundMark x1="89844" y1="28452" x2="89844" y2="28452"/>
                        <a14:foregroundMark x1="92500" y1="27197" x2="92500" y2="27197"/>
                        <a14:foregroundMark x1="87813" y1="27406" x2="87813" y2="27406"/>
                        <a14:foregroundMark x1="18281" y1="9414" x2="18281" y2="9414"/>
                        <a14:foregroundMark x1="21875" y1="12552" x2="21875" y2="12552"/>
                        <a14:foregroundMark x1="19219" y1="33473" x2="19219" y2="33473"/>
                        <a14:foregroundMark x1="14063" y1="15900" x2="14063" y2="15900"/>
                        <a14:foregroundMark x1="77500" y1="7531" x2="77500" y2="7531"/>
                        <a14:foregroundMark x1="81875" y1="12343" x2="81875" y2="12343"/>
                        <a14:foregroundMark x1="76250" y1="13808" x2="76250" y2="13808"/>
                        <a14:foregroundMark x1="79844" y1="13808" x2="79844" y2="13808"/>
                        <a14:foregroundMark x1="22656" y1="69247" x2="22656" y2="69247"/>
                        <a14:foregroundMark x1="80156" y1="70921" x2="80156" y2="70921"/>
                        <a14:foregroundMark x1="82188" y1="81799" x2="82188" y2="81799"/>
                        <a14:foregroundMark x1="86719" y1="82636" x2="86719" y2="82636"/>
                        <a14:foregroundMark x1="77500" y1="82636" x2="77500" y2="82636"/>
                        <a14:foregroundMark x1="70625" y1="87448" x2="70625" y2="87448"/>
                        <a14:foregroundMark x1="29063" y1="94770" x2="29063" y2="94770"/>
                        <a14:foregroundMark x1="19063" y1="63389" x2="19063" y2="63389"/>
                        <a14:foregroundMark x1="14844" y1="63808" x2="14844" y2="63808"/>
                        <a14:foregroundMark x1="84063" y1="76987" x2="84063" y2="76987"/>
                        <a14:foregroundMark x1="73438" y1="50628" x2="73438" y2="50628"/>
                        <a14:foregroundMark x1="17344" y1="14226" x2="17344" y2="14226"/>
                        <a14:foregroundMark x1="9531" y1="39958" x2="9531" y2="39958"/>
                        <a14:foregroundMark x1="14688" y1="11715" x2="14688" y2="11715"/>
                        <a14:foregroundMark x1="38281" y1="43933" x2="38281" y2="43933"/>
                        <a14:foregroundMark x1="41875" y1="42678" x2="41875" y2="42678"/>
                        <a14:foregroundMark x1="43438" y1="42887" x2="43438" y2="42887"/>
                        <a14:foregroundMark x1="41875" y1="46234" x2="41875" y2="46234"/>
                        <a14:foregroundMark x1="43125" y1="46234" x2="43125" y2="46234"/>
                        <a14:foregroundMark x1="47031" y1="42259" x2="47031" y2="42259"/>
                        <a14:foregroundMark x1="50625" y1="42259" x2="50625" y2="42259"/>
                        <a14:foregroundMark x1="48750" y1="46234" x2="48438" y2="46862"/>
                        <a14:foregroundMark x1="53125" y1="42678" x2="53125" y2="42678"/>
                        <a14:foregroundMark x1="56094" y1="42678" x2="56094" y2="42678"/>
                        <a14:foregroundMark x1="54375" y1="46025" x2="54375" y2="46025"/>
                        <a14:foregroundMark x1="59688" y1="42050" x2="59688" y2="42050"/>
                        <a14:foregroundMark x1="60938" y1="57322" x2="60938" y2="57322"/>
                        <a14:foregroundMark x1="63281" y1="57322" x2="63281" y2="57322"/>
                        <a14:foregroundMark x1="64844" y1="57322" x2="64844" y2="57322"/>
                        <a14:foregroundMark x1="57500" y1="55439" x2="57500" y2="55439"/>
                        <a14:foregroundMark x1="55000" y1="56485" x2="55000" y2="56485"/>
                        <a14:foregroundMark x1="52500" y1="56276" x2="52500" y2="56276"/>
                        <a14:foregroundMark x1="50156" y1="56276" x2="50156" y2="56276"/>
                        <a14:foregroundMark x1="47344" y1="55439" x2="47344" y2="55439"/>
                        <a14:foregroundMark x1="43594" y1="56485" x2="43594" y2="56485"/>
                        <a14:foregroundMark x1="41250" y1="54812" x2="41250" y2="54812"/>
                        <a14:foregroundMark x1="42813" y1="54184" x2="42813" y2="54184"/>
                        <a14:foregroundMark x1="42500" y1="57322" x2="42500" y2="57322"/>
                        <a14:foregroundMark x1="38750" y1="55649" x2="38750" y2="55649"/>
                        <a14:foregroundMark x1="35781" y1="55230" x2="35781" y2="55230"/>
                        <a14:foregroundMark x1="34531" y1="56904" x2="34531" y2="56904"/>
                        <a14:foregroundMark x1="35000" y1="54184" x2="35000" y2="54184"/>
                        <a14:foregroundMark x1="18281" y1="50837" x2="18281" y2="50837"/>
                        <a14:foregroundMark x1="10469" y1="51674" x2="10469" y2="51674"/>
                        <a14:foregroundMark x1="15625" y1="35146" x2="15625" y2="35146"/>
                        <a14:foregroundMark x1="11719" y1="46025" x2="11719" y2="46025"/>
                        <a14:foregroundMark x1="16719" y1="45188" x2="16719" y2="45188"/>
                        <a14:foregroundMark x1="21875" y1="37866" x2="21875" y2="37866"/>
                        <a14:foregroundMark x1="23594" y1="36820" x2="23594" y2="36820"/>
                        <a14:foregroundMark x1="59844" y1="47280" x2="59844" y2="47280"/>
                        <a14:foregroundMark x1="62500" y1="42259" x2="62500" y2="42259"/>
                        <a14:foregroundMark x1="41563" y1="48117" x2="41563" y2="48117"/>
                        <a14:backgroundMark x1="49063" y1="42259" x2="49063" y2="42259"/>
                        <a14:backgroundMark x1="39688" y1="44561" x2="39688" y2="44561"/>
                        <a14:backgroundMark x1="43594" y1="43933" x2="43594" y2="439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6512" y="1408850"/>
            <a:ext cx="3298841" cy="246383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8817533" y="3958167"/>
            <a:ext cx="2917200" cy="1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IFTTT</a:t>
            </a:r>
            <a:endParaRPr sz="2400" b="1"/>
          </a:p>
          <a:p>
            <a:pPr algn="ctr"/>
            <a:r>
              <a:rPr lang="en" sz="2400"/>
              <a:t>App that sends us “MediCall device activated” when IR sensor is touched for 5 seconds.</a:t>
            </a:r>
            <a:endParaRPr sz="2400"/>
          </a:p>
        </p:txBody>
      </p:sp>
      <p:sp>
        <p:nvSpPr>
          <p:cNvPr id="3" name="Oval 2"/>
          <p:cNvSpPr/>
          <p:nvPr/>
        </p:nvSpPr>
        <p:spPr>
          <a:xfrm>
            <a:off x="8915399" y="2337954"/>
            <a:ext cx="246888" cy="24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517199" y="1344258"/>
            <a:ext cx="3157600" cy="50441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xmlns="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837D8E7-ED39-004F-AA66-2081C6EDB12D}"/>
              </a:ext>
            </a:extLst>
          </p:cNvPr>
          <p:cNvSpPr txBox="1"/>
          <p:nvPr/>
        </p:nvSpPr>
        <p:spPr>
          <a:xfrm>
            <a:off x="10064459" y="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9 and 10</a:t>
            </a:r>
          </a:p>
        </p:txBody>
      </p:sp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53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standing, clothing&#10;&#10;Description generated with high confidence">
            <a:extLst>
              <a:ext uri="{FF2B5EF4-FFF2-40B4-BE49-F238E27FC236}">
                <a16:creationId xmlns="" xmlns:a16="http://schemas.microsoft.com/office/drawing/2014/main" id="{FC50DB67-E9DB-48F5-BF8B-449C966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43" y="3481271"/>
            <a:ext cx="6664195" cy="3751142"/>
          </a:xfrm>
          <a:prstGeom prst="rect">
            <a:avLst/>
          </a:prstGeom>
        </p:spPr>
      </p:pic>
      <p:pic>
        <p:nvPicPr>
          <p:cNvPr id="5" name="Picture 5" descr="A group of people looking at each other&#10;&#10;Description generated with high confidence">
            <a:extLst>
              <a:ext uri="{FF2B5EF4-FFF2-40B4-BE49-F238E27FC236}">
                <a16:creationId xmlns="" xmlns:a16="http://schemas.microsoft.com/office/drawing/2014/main" id="{2790A5BC-1B24-4600-A53C-912C0EEE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01" y="-3291"/>
            <a:ext cx="6664293" cy="34889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573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09288F-3456-4192-913B-183A504E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697" y="656076"/>
            <a:ext cx="3363974" cy="159731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Clinical</a:t>
            </a:r>
            <a:r>
              <a:rPr lang="en-US" sz="4000" dirty="0">
                <a:latin typeface="Aharoni"/>
                <a:cs typeface="Aharoni"/>
              </a:rPr>
              <a:t> 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Need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98272" y="2253391"/>
            <a:ext cx="3777714" cy="4164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872C145-CB30-4FC5-A7EB-0B9AB0B8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028" y="2627804"/>
            <a:ext cx="3907313" cy="34156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Stroke patients:</a:t>
            </a:r>
          </a:p>
          <a:p>
            <a:r>
              <a:rPr lang="en-US" dirty="0">
                <a:cs typeface="Calibri"/>
              </a:rPr>
              <a:t>Paralysis</a:t>
            </a:r>
          </a:p>
          <a:p>
            <a:r>
              <a:rPr lang="en-US" dirty="0">
                <a:cs typeface="Calibri"/>
              </a:rPr>
              <a:t>Visual impairments</a:t>
            </a:r>
          </a:p>
          <a:p>
            <a:r>
              <a:rPr lang="en-US" dirty="0">
                <a:cs typeface="Calibri"/>
              </a:rPr>
              <a:t>Speech impairments </a:t>
            </a:r>
          </a:p>
          <a:p>
            <a:r>
              <a:rPr lang="en-US" dirty="0">
                <a:cs typeface="Calibri"/>
              </a:rPr>
              <a:t>Cognitive impairments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How can these patients contact nurses?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23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61481" y="1459149"/>
            <a:ext cx="10692319" cy="3657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Future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81" b="95307" l="0" r="100000">
                        <a14:foregroundMark x1="24501" y1="36782" x2="24501" y2="367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5984" y="1825625"/>
            <a:ext cx="6079689" cy="451416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92167" y="5522710"/>
            <a:ext cx="564204" cy="56420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86327" y="4516870"/>
            <a:ext cx="1005840" cy="10058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91124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a Bluetooth board to connect reliably to Grove IR sensor </a:t>
            </a:r>
          </a:p>
          <a:p>
            <a:r>
              <a:rPr lang="en-US" dirty="0"/>
              <a:t>Determine most effect text notification mechanism </a:t>
            </a:r>
          </a:p>
          <a:p>
            <a:r>
              <a:rPr lang="en-US" dirty="0"/>
              <a:t>Finalizing servomotor</a:t>
            </a:r>
          </a:p>
          <a:p>
            <a:r>
              <a:rPr lang="en-US" dirty="0"/>
              <a:t>Electrical and Mechanical CAD </a:t>
            </a:r>
          </a:p>
          <a:p>
            <a:r>
              <a:rPr lang="en-US" dirty="0"/>
              <a:t>Have a working prototype to implement and 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Increase security of connection between devices and device reliability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056371" y="5036605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2595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905444" y="4064686"/>
            <a:ext cx="3782193" cy="37673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826557" y="2650636"/>
            <a:ext cx="3089616" cy="30303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7996859" y="-1392320"/>
            <a:ext cx="5076590" cy="50335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C99A8FB7-A79B-4BC9-9D56-B79587F6AA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B23893E2-3349-46D7-A7AA-B9E447957F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2B7592FE-10D1-4664-B623-353F47C8D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 up of a mouse&#10;&#10;Description generated with high confidence">
            <a:extLst>
              <a:ext uri="{FF2B5EF4-FFF2-40B4-BE49-F238E27FC236}">
                <a16:creationId xmlns:a16="http://schemas.microsoft.com/office/drawing/2014/main" xmlns="" id="{06CB8155-0FD0-4782-9E49-593DAD13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" r="-4" b="12134"/>
          <a:stretch/>
        </p:blipFill>
        <p:spPr>
          <a:xfrm>
            <a:off x="9053088" y="4197205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7" name="Picture 8" descr="A picture containing remote, indoor, controller, game&#10;&#10;Description generated with very high confidence">
            <a:extLst>
              <a:ext uri="{FF2B5EF4-FFF2-40B4-BE49-F238E27FC236}">
                <a16:creationId xmlns:a16="http://schemas.microsoft.com/office/drawing/2014/main" xmlns="" id="{B3068AB5-8661-47C7-828B-998C7422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74719" y="-1268751"/>
            <a:ext cx="4725306" cy="47343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8D1E488D-1E87-41EE-924D-D3D4B255D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22" y="2803979"/>
            <a:ext cx="2585356" cy="2570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56706C-EDC0-4997-BB1C-B3E8CAFB5704}"/>
              </a:ext>
            </a:extLst>
          </p:cNvPr>
          <p:cNvSpPr txBox="1"/>
          <p:nvPr/>
        </p:nvSpPr>
        <p:spPr>
          <a:xfrm>
            <a:off x="1574800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46BBF4BE-C846-4055-9C7F-D7A225DEFD57}"/>
              </a:ext>
            </a:extLst>
          </p:cNvPr>
          <p:cNvSpPr txBox="1">
            <a:spLocks/>
          </p:cNvSpPr>
          <p:nvPr/>
        </p:nvSpPr>
        <p:spPr>
          <a:xfrm>
            <a:off x="-67520" y="1400218"/>
            <a:ext cx="5071802" cy="134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alibri"/>
                <a:cs typeface="Calibri"/>
              </a:rPr>
              <a:t>Major Problems: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E5877-783F-4555-B1FC-AA922FBC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66" y="320610"/>
            <a:ext cx="7524715" cy="1558562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latin typeface="+mn-lt"/>
                <a:cs typeface="Aharoni"/>
              </a:rPr>
              <a:t>DUKE NEUROCRITICAL UNIT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68836" y="2678756"/>
            <a:ext cx="4552758" cy="30022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E5F979A-02AA-45E9-836D-8C104D31FB69}"/>
              </a:ext>
            </a:extLst>
          </p:cNvPr>
          <p:cNvSpPr/>
          <p:nvPr/>
        </p:nvSpPr>
        <p:spPr>
          <a:xfrm>
            <a:off x="522515" y="2644072"/>
            <a:ext cx="4847770" cy="303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cs typeface="Calibri"/>
              </a:rPr>
              <a:t>Too sensitive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cs typeface="Calibri"/>
              </a:rPr>
              <a:t>Not plugged in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cs typeface="Calibri"/>
              </a:rPr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14102" y="4043677"/>
            <a:ext cx="5084768" cy="2430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3631E6-2E5C-434F-A9D9-FFF9A2D1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4" y="2821359"/>
            <a:ext cx="3965643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/>
            </a:r>
            <a:br>
              <a:rPr lang="en-US" sz="3600" dirty="0">
                <a:cs typeface="Calibri Light"/>
              </a:rPr>
            </a:br>
            <a:endParaRPr lang="en-US" dirty="0"/>
          </a:p>
        </p:txBody>
      </p:sp>
      <p:pic>
        <p:nvPicPr>
          <p:cNvPr id="4" name="Picture 4" descr="A picture containing person, indoor, wall, woman&#10;&#10;Description generated with very high confidence">
            <a:extLst>
              <a:ext uri="{FF2B5EF4-FFF2-40B4-BE49-F238E27FC236}">
                <a16:creationId xmlns:a16="http://schemas.microsoft.com/office/drawing/2014/main" xmlns="" id="{4D4E7DBC-92CC-40BB-809E-CCFE6D71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0773" y="670608"/>
            <a:ext cx="8323362" cy="5551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0DF91D5-7E97-4DAC-8BEB-7039F4DBA42C}"/>
              </a:ext>
            </a:extLst>
          </p:cNvPr>
          <p:cNvSpPr/>
          <p:nvPr/>
        </p:nvSpPr>
        <p:spPr>
          <a:xfrm>
            <a:off x="1635714" y="264346"/>
            <a:ext cx="2422187" cy="946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Need</a:t>
            </a:r>
            <a:endParaRPr lang="en-US" sz="3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3631746-3AD1-4D01-99D5-38134327E044}"/>
              </a:ext>
            </a:extLst>
          </p:cNvPr>
          <p:cNvSpPr/>
          <p:nvPr/>
        </p:nvSpPr>
        <p:spPr>
          <a:xfrm>
            <a:off x="1258342" y="3446149"/>
            <a:ext cx="3452701" cy="64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Outcome</a:t>
            </a:r>
            <a:endParaRPr lang="en-US" sz="3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4102" y="1015590"/>
            <a:ext cx="5084768" cy="2430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4AF573B-6E08-4BDB-AB21-64D6AE5A234F}"/>
              </a:ext>
            </a:extLst>
          </p:cNvPr>
          <p:cNvSpPr/>
          <p:nvPr/>
        </p:nvSpPr>
        <p:spPr>
          <a:xfrm>
            <a:off x="213313" y="982801"/>
            <a:ext cx="5027501" cy="2383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Calibri"/>
              </a:rPr>
              <a:t>A way to address inadequate patient-to-nurse communication in patients with limited hand mobility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CB6EEFE-EB94-4DF5-B62B-1E7F31428723}"/>
              </a:ext>
            </a:extLst>
          </p:cNvPr>
          <p:cNvSpPr/>
          <p:nvPr/>
        </p:nvSpPr>
        <p:spPr>
          <a:xfrm>
            <a:off x="213313" y="4139660"/>
            <a:ext cx="5085557" cy="2238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Increases accessibility to assistance</a:t>
            </a:r>
          </a:p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Reduces the amount of false alerts</a:t>
            </a:r>
          </a:p>
        </p:txBody>
      </p:sp>
    </p:spTree>
    <p:extLst>
      <p:ext uri="{BB962C8B-B14F-4D97-AF65-F5344CB8AC3E}">
        <p14:creationId xmlns:p14="http://schemas.microsoft.com/office/powerpoint/2010/main" val="298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02652" y="1514954"/>
            <a:ext cx="6218780" cy="12044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Sensor-based- must </a:t>
            </a:r>
            <a:r>
              <a:rPr lang="en-US" sz="2800" dirty="0">
                <a:solidFill>
                  <a:sysClr val="windowText" lastClr="000000"/>
                </a:solidFill>
                <a:cs typeface="Calibri"/>
              </a:rPr>
              <a:t>rest hand for 5 seconds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561D47-84C8-448B-A046-0AC11F9A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165" y="269132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+mn-lt"/>
                <a:cs typeface="Aharoni"/>
              </a:rPr>
              <a:t>Our Solution</a:t>
            </a:r>
            <a:endParaRPr lang="en-US" b="1" dirty="0">
              <a:latin typeface="+mn-lt"/>
              <a:cs typeface="Aharoni"/>
            </a:endParaRPr>
          </a:p>
        </p:txBody>
      </p:sp>
      <p:pic>
        <p:nvPicPr>
          <p:cNvPr id="4" name="Picture 4" descr="A close up of a car&#10;&#10;Description generated with high confidence">
            <a:extLst>
              <a:ext uri="{FF2B5EF4-FFF2-40B4-BE49-F238E27FC236}">
                <a16:creationId xmlns:a16="http://schemas.microsoft.com/office/drawing/2014/main" xmlns="" id="{C553F545-0AC5-4284-8816-22A7480BC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978" y="479305"/>
            <a:ext cx="3205250" cy="320525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44DD8E9D-4728-4B11-A3D8-25FCD49A4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10" r="-391" b="28767"/>
          <a:stretch/>
        </p:blipFill>
        <p:spPr>
          <a:xfrm>
            <a:off x="858671" y="1795605"/>
            <a:ext cx="1755863" cy="6431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55891" y="1514954"/>
            <a:ext cx="2086006" cy="12044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2652" y="2840517"/>
            <a:ext cx="6218780" cy="12044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Immediate wireless alert to nurse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19605" y="2840517"/>
            <a:ext cx="2122292" cy="12044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02652" y="4166080"/>
            <a:ext cx="6218780" cy="12044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Light and vibration feedback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34119" y="4166080"/>
            <a:ext cx="2107778" cy="12044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02652" y="5491643"/>
            <a:ext cx="6218780" cy="12044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cs typeface="Calibri"/>
              </a:rPr>
              <a:t>Flexible cord to attach to bedside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26862" y="5491643"/>
            <a:ext cx="2115035" cy="12044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Accessible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A picture containing text&#10;&#10;Description generated with high confidence">
            <a:extLst>
              <a:ext uri="{FF2B5EF4-FFF2-40B4-BE49-F238E27FC236}">
                <a16:creationId xmlns:a16="http://schemas.microsoft.com/office/drawing/2014/main" xmlns="" id="{91F093F2-B6DB-49DE-BFB7-FD475677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41" y="3680995"/>
            <a:ext cx="3051509" cy="27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Specifications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38061"/>
            <a:ext cx="939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Time it takes patient to find and use the device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Percentage of false positives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Wires from device to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Number of different settings/modes to adapt to varying hand dexterities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Transmission Range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Battery Life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Water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Cost of Device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Weight of 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2293A3-E52F-9C42-9E26-226D7EB0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643" y="4122839"/>
            <a:ext cx="2108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926A5C-B046-044F-AD61-1E096A395870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-282633"/>
            <a:ext cx="2013557" cy="74814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Objectives: Functional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E39F76-E0D6-F744-93FB-B4F78022BE57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6239A7-2744-CC44-B440-6DFD119E20C5}"/>
              </a:ext>
            </a:extLst>
          </p:cNvPr>
          <p:cNvSpPr txBox="1"/>
          <p:nvPr/>
        </p:nvSpPr>
        <p:spPr>
          <a:xfrm>
            <a:off x="10768568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3</a:t>
            </a:r>
          </a:p>
        </p:txBody>
      </p:sp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{241D6503-9C52-5F45-A5E2-96ECD046FCAF}tf10001120</Template>
  <TotalTime>377</TotalTime>
  <Words>697</Words>
  <Application>Microsoft Macintosh PowerPoint</Application>
  <PresentationFormat>Widescreen</PresentationFormat>
  <Paragraphs>129</Paragraphs>
  <Slides>20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Aharoni</vt:lpstr>
      <vt:lpstr>Calibri</vt:lpstr>
      <vt:lpstr>Calibri Light</vt:lpstr>
      <vt:lpstr>Times New Roman</vt:lpstr>
      <vt:lpstr>Arial</vt:lpstr>
      <vt:lpstr>Office Theme</vt:lpstr>
      <vt:lpstr>MediCall</vt:lpstr>
      <vt:lpstr>Clinical Need</vt:lpstr>
      <vt:lpstr>DUKE NEUROCRITICAL UNIT</vt:lpstr>
      <vt:lpstr> </vt:lpstr>
      <vt:lpstr>Our Solution</vt:lpstr>
      <vt:lpstr>Specifications</vt:lpstr>
      <vt:lpstr>Objectives: Functional Decomposition</vt:lpstr>
      <vt:lpstr>Objectives: User Alert</vt:lpstr>
      <vt:lpstr>Objectives: Nurse Alert</vt:lpstr>
      <vt:lpstr>Objectives: User Input</vt:lpstr>
      <vt:lpstr>PowerPoint Presentation</vt:lpstr>
      <vt:lpstr>Objectives: Bluetooth and Wi-fi Regulations</vt:lpstr>
      <vt:lpstr>Objectives: Bluetooth and Wi-fi Regulations</vt:lpstr>
      <vt:lpstr>Objectives: Bluetooth and Wi-fi Regulations</vt:lpstr>
      <vt:lpstr>Prototyping Objectives: Drawings</vt:lpstr>
      <vt:lpstr>Prototyping Objectives: CAD Modeling</vt:lpstr>
      <vt:lpstr>Prototyping Objectives: Code Block Diagram</vt:lpstr>
      <vt:lpstr>Our prototype: </vt:lpstr>
      <vt:lpstr>Prototyping Objectives: Working Device</vt:lpstr>
      <vt:lpstr>Future Steps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Haeryn Kim</cp:lastModifiedBy>
  <cp:revision>36</cp:revision>
  <dcterms:created xsi:type="dcterms:W3CDTF">2018-12-02T23:45:43Z</dcterms:created>
  <dcterms:modified xsi:type="dcterms:W3CDTF">2018-12-07T03:55:07Z</dcterms:modified>
</cp:coreProperties>
</file>